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4"/>
  </p:notesMasterIdLst>
  <p:sldIdLst>
    <p:sldId id="256" r:id="rId6"/>
    <p:sldId id="322" r:id="rId7"/>
    <p:sldId id="309" r:id="rId8"/>
    <p:sldId id="310" r:id="rId9"/>
    <p:sldId id="311" r:id="rId10"/>
    <p:sldId id="305" r:id="rId11"/>
    <p:sldId id="304" r:id="rId12"/>
    <p:sldId id="341" r:id="rId13"/>
    <p:sldId id="350" r:id="rId14"/>
    <p:sldId id="416" r:id="rId15"/>
    <p:sldId id="417" r:id="rId16"/>
    <p:sldId id="342" r:id="rId17"/>
    <p:sldId id="345" r:id="rId18"/>
    <p:sldId id="418" r:id="rId19"/>
    <p:sldId id="315" r:id="rId20"/>
    <p:sldId id="419" r:id="rId21"/>
    <p:sldId id="337" r:id="rId22"/>
    <p:sldId id="420" r:id="rId23"/>
    <p:sldId id="325" r:id="rId24"/>
    <p:sldId id="327" r:id="rId25"/>
    <p:sldId id="323" r:id="rId26"/>
    <p:sldId id="324" r:id="rId27"/>
    <p:sldId id="421" r:id="rId28"/>
    <p:sldId id="422" r:id="rId29"/>
    <p:sldId id="424" r:id="rId30"/>
    <p:sldId id="425" r:id="rId31"/>
    <p:sldId id="426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, Paul" userId="416213ed-0fae-468e-8e33-ac33c61a0cf3" providerId="ADAL" clId="{14F89E13-20D2-4FA2-9CF8-CD7F2292F872}"/>
    <pc:docChg chg="undo redo custSel addSld modSld sldOrd">
      <pc:chgData name="Beck, Paul" userId="416213ed-0fae-468e-8e33-ac33c61a0cf3" providerId="ADAL" clId="{14F89E13-20D2-4FA2-9CF8-CD7F2292F872}" dt="2021-11-04T02:15:08.476" v="325" actId="20577"/>
      <pc:docMkLst>
        <pc:docMk/>
      </pc:docMkLst>
      <pc:sldChg chg="add">
        <pc:chgData name="Beck, Paul" userId="416213ed-0fae-468e-8e33-ac33c61a0cf3" providerId="ADAL" clId="{14F89E13-20D2-4FA2-9CF8-CD7F2292F872}" dt="2021-11-03T14:07:31.965" v="9"/>
        <pc:sldMkLst>
          <pc:docMk/>
          <pc:sldMk cId="0" sldId="304"/>
        </pc:sldMkLst>
      </pc:sldChg>
      <pc:sldChg chg="addSp delSp modSp add mod">
        <pc:chgData name="Beck, Paul" userId="416213ed-0fae-468e-8e33-ac33c61a0cf3" providerId="ADAL" clId="{14F89E13-20D2-4FA2-9CF8-CD7F2292F872}" dt="2021-11-03T14:07:24.995" v="8" actId="478"/>
        <pc:sldMkLst>
          <pc:docMk/>
          <pc:sldMk cId="1766119999" sldId="305"/>
        </pc:sldMkLst>
        <pc:spChg chg="del mod">
          <ac:chgData name="Beck, Paul" userId="416213ed-0fae-468e-8e33-ac33c61a0cf3" providerId="ADAL" clId="{14F89E13-20D2-4FA2-9CF8-CD7F2292F872}" dt="2021-11-03T14:07:20.519" v="7" actId="478"/>
          <ac:spMkLst>
            <pc:docMk/>
            <pc:sldMk cId="1766119999" sldId="305"/>
            <ac:spMk id="2" creationId="{00000000-0000-0000-0000-000000000000}"/>
          </ac:spMkLst>
        </pc:spChg>
        <pc:spChg chg="add del mod">
          <ac:chgData name="Beck, Paul" userId="416213ed-0fae-468e-8e33-ac33c61a0cf3" providerId="ADAL" clId="{14F89E13-20D2-4FA2-9CF8-CD7F2292F872}" dt="2021-11-03T14:07:24.995" v="8" actId="478"/>
          <ac:spMkLst>
            <pc:docMk/>
            <pc:sldMk cId="1766119999" sldId="305"/>
            <ac:spMk id="5" creationId="{41E9A980-ED24-4A8C-9A30-FC61A2AA2C42}"/>
          </ac:spMkLst>
        </pc:spChg>
      </pc:sldChg>
      <pc:sldChg chg="add">
        <pc:chgData name="Beck, Paul" userId="416213ed-0fae-468e-8e33-ac33c61a0cf3" providerId="ADAL" clId="{14F89E13-20D2-4FA2-9CF8-CD7F2292F872}" dt="2021-11-03T14:09:32.471" v="10"/>
        <pc:sldMkLst>
          <pc:docMk/>
          <pc:sldMk cId="0" sldId="309"/>
        </pc:sldMkLst>
      </pc:sldChg>
      <pc:sldChg chg="add">
        <pc:chgData name="Beck, Paul" userId="416213ed-0fae-468e-8e33-ac33c61a0cf3" providerId="ADAL" clId="{14F89E13-20D2-4FA2-9CF8-CD7F2292F872}" dt="2021-11-03T14:09:38.940" v="11"/>
        <pc:sldMkLst>
          <pc:docMk/>
          <pc:sldMk cId="0" sldId="310"/>
        </pc:sldMkLst>
      </pc:sldChg>
      <pc:sldChg chg="add">
        <pc:chgData name="Beck, Paul" userId="416213ed-0fae-468e-8e33-ac33c61a0cf3" providerId="ADAL" clId="{14F89E13-20D2-4FA2-9CF8-CD7F2292F872}" dt="2021-11-03T14:11:28.151" v="14"/>
        <pc:sldMkLst>
          <pc:docMk/>
          <pc:sldMk cId="0" sldId="311"/>
        </pc:sldMkLst>
      </pc:sldChg>
      <pc:sldChg chg="ord">
        <pc:chgData name="Beck, Paul" userId="416213ed-0fae-468e-8e33-ac33c61a0cf3" providerId="ADAL" clId="{14F89E13-20D2-4FA2-9CF8-CD7F2292F872}" dt="2021-11-03T14:10:05.087" v="13"/>
        <pc:sldMkLst>
          <pc:docMk/>
          <pc:sldMk cId="0" sldId="322"/>
        </pc:sldMkLst>
      </pc:sldChg>
      <pc:sldChg chg="modSp add mod">
        <pc:chgData name="Beck, Paul" userId="416213ed-0fae-468e-8e33-ac33c61a0cf3" providerId="ADAL" clId="{14F89E13-20D2-4FA2-9CF8-CD7F2292F872}" dt="2021-11-03T13:48:15.800" v="3" actId="27636"/>
        <pc:sldMkLst>
          <pc:docMk/>
          <pc:sldMk cId="177797872" sldId="323"/>
        </pc:sldMkLst>
        <pc:spChg chg="mod">
          <ac:chgData name="Beck, Paul" userId="416213ed-0fae-468e-8e33-ac33c61a0cf3" providerId="ADAL" clId="{14F89E13-20D2-4FA2-9CF8-CD7F2292F872}" dt="2021-11-03T13:48:15.800" v="3" actId="27636"/>
          <ac:spMkLst>
            <pc:docMk/>
            <pc:sldMk cId="177797872" sldId="323"/>
            <ac:spMk id="56323" creationId="{00000000-0000-0000-0000-000000000000}"/>
          </ac:spMkLst>
        </pc:spChg>
      </pc:sldChg>
      <pc:sldChg chg="add">
        <pc:chgData name="Beck, Paul" userId="416213ed-0fae-468e-8e33-ac33c61a0cf3" providerId="ADAL" clId="{14F89E13-20D2-4FA2-9CF8-CD7F2292F872}" dt="2021-11-03T13:48:28.058" v="4"/>
        <pc:sldMkLst>
          <pc:docMk/>
          <pc:sldMk cId="397693930" sldId="324"/>
        </pc:sldMkLst>
      </pc:sldChg>
      <pc:sldChg chg="add">
        <pc:chgData name="Beck, Paul" userId="416213ed-0fae-468e-8e33-ac33c61a0cf3" providerId="ADAL" clId="{14F89E13-20D2-4FA2-9CF8-CD7F2292F872}" dt="2021-11-03T13:47:49.678" v="0"/>
        <pc:sldMkLst>
          <pc:docMk/>
          <pc:sldMk cId="2903502230" sldId="325"/>
        </pc:sldMkLst>
      </pc:sldChg>
      <pc:sldChg chg="add">
        <pc:chgData name="Beck, Paul" userId="416213ed-0fae-468e-8e33-ac33c61a0cf3" providerId="ADAL" clId="{14F89E13-20D2-4FA2-9CF8-CD7F2292F872}" dt="2021-11-03T13:47:57.134" v="1"/>
        <pc:sldMkLst>
          <pc:docMk/>
          <pc:sldMk cId="898316149" sldId="327"/>
        </pc:sldMkLst>
      </pc:sldChg>
      <pc:sldChg chg="modSp mod">
        <pc:chgData name="Beck, Paul" userId="416213ed-0fae-468e-8e33-ac33c61a0cf3" providerId="ADAL" clId="{14F89E13-20D2-4FA2-9CF8-CD7F2292F872}" dt="2021-11-04T01:43:42.554" v="30" actId="20577"/>
        <pc:sldMkLst>
          <pc:docMk/>
          <pc:sldMk cId="3508776785" sldId="416"/>
        </pc:sldMkLst>
        <pc:spChg chg="mod">
          <ac:chgData name="Beck, Paul" userId="416213ed-0fae-468e-8e33-ac33c61a0cf3" providerId="ADAL" clId="{14F89E13-20D2-4FA2-9CF8-CD7F2292F872}" dt="2021-11-04T01:43:42.554" v="30" actId="20577"/>
          <ac:spMkLst>
            <pc:docMk/>
            <pc:sldMk cId="3508776785" sldId="416"/>
            <ac:spMk id="3" creationId="{00000000-0000-0000-0000-000000000000}"/>
          </ac:spMkLst>
        </pc:spChg>
      </pc:sldChg>
      <pc:sldChg chg="ord">
        <pc:chgData name="Beck, Paul" userId="416213ed-0fae-468e-8e33-ac33c61a0cf3" providerId="ADAL" clId="{14F89E13-20D2-4FA2-9CF8-CD7F2292F872}" dt="2021-11-04T01:43:51.213" v="32"/>
        <pc:sldMkLst>
          <pc:docMk/>
          <pc:sldMk cId="326021287" sldId="417"/>
        </pc:sldMkLst>
      </pc:sldChg>
      <pc:sldChg chg="modSp mod">
        <pc:chgData name="Beck, Paul" userId="416213ed-0fae-468e-8e33-ac33c61a0cf3" providerId="ADAL" clId="{14F89E13-20D2-4FA2-9CF8-CD7F2292F872}" dt="2021-11-04T01:47:19.827" v="59" actId="20577"/>
        <pc:sldMkLst>
          <pc:docMk/>
          <pc:sldMk cId="2016517749" sldId="420"/>
        </pc:sldMkLst>
        <pc:spChg chg="mod">
          <ac:chgData name="Beck, Paul" userId="416213ed-0fae-468e-8e33-ac33c61a0cf3" providerId="ADAL" clId="{14F89E13-20D2-4FA2-9CF8-CD7F2292F872}" dt="2021-11-04T01:47:19.827" v="59" actId="20577"/>
          <ac:spMkLst>
            <pc:docMk/>
            <pc:sldMk cId="2016517749" sldId="420"/>
            <ac:spMk id="3" creationId="{00000000-0000-0000-0000-000000000000}"/>
          </ac:spMkLst>
        </pc:spChg>
      </pc:sldChg>
      <pc:sldChg chg="modSp mod">
        <pc:chgData name="Beck, Paul" userId="416213ed-0fae-468e-8e33-ac33c61a0cf3" providerId="ADAL" clId="{14F89E13-20D2-4FA2-9CF8-CD7F2292F872}" dt="2021-11-04T01:54:58.799" v="72" actId="20577"/>
        <pc:sldMkLst>
          <pc:docMk/>
          <pc:sldMk cId="1154333707" sldId="421"/>
        </pc:sldMkLst>
        <pc:graphicFrameChg chg="modGraphic">
          <ac:chgData name="Beck, Paul" userId="416213ed-0fae-468e-8e33-ac33c61a0cf3" providerId="ADAL" clId="{14F89E13-20D2-4FA2-9CF8-CD7F2292F872}" dt="2021-11-04T01:54:58.799" v="72" actId="20577"/>
          <ac:graphicFrameMkLst>
            <pc:docMk/>
            <pc:sldMk cId="1154333707" sldId="421"/>
            <ac:graphicFrameMk id="5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1:55:42.771" v="77" actId="20577"/>
        <pc:sldMkLst>
          <pc:docMk/>
          <pc:sldMk cId="1968055960" sldId="423"/>
        </pc:sldMkLst>
        <pc:graphicFrameChg chg="modGraphic">
          <ac:chgData name="Beck, Paul" userId="416213ed-0fae-468e-8e33-ac33c61a0cf3" providerId="ADAL" clId="{14F89E13-20D2-4FA2-9CF8-CD7F2292F872}" dt="2021-11-04T01:55:42.771" v="77" actId="20577"/>
          <ac:graphicFrameMkLst>
            <pc:docMk/>
            <pc:sldMk cId="1968055960" sldId="423"/>
            <ac:graphicFrameMk id="4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2:06:19.677" v="248" actId="6549"/>
        <pc:sldMkLst>
          <pc:docMk/>
          <pc:sldMk cId="392220276" sldId="424"/>
        </pc:sldMkLst>
        <pc:graphicFrameChg chg="modGraphic">
          <ac:chgData name="Beck, Paul" userId="416213ed-0fae-468e-8e33-ac33c61a0cf3" providerId="ADAL" clId="{14F89E13-20D2-4FA2-9CF8-CD7F2292F872}" dt="2021-11-04T02:06:19.677" v="248" actId="6549"/>
          <ac:graphicFrameMkLst>
            <pc:docMk/>
            <pc:sldMk cId="392220276" sldId="424"/>
            <ac:graphicFrameMk id="4" creationId="{00000000-0000-0000-0000-000000000000}"/>
          </ac:graphicFrameMkLst>
        </pc:graphicFrameChg>
      </pc:sldChg>
      <pc:sldChg chg="addSp delSp modSp mod">
        <pc:chgData name="Beck, Paul" userId="416213ed-0fae-468e-8e33-ac33c61a0cf3" providerId="ADAL" clId="{14F89E13-20D2-4FA2-9CF8-CD7F2292F872}" dt="2021-11-04T02:13:30.729" v="302" actId="14100"/>
        <pc:sldMkLst>
          <pc:docMk/>
          <pc:sldMk cId="3614786766" sldId="425"/>
        </pc:sldMkLst>
        <pc:spChg chg="mod">
          <ac:chgData name="Beck, Paul" userId="416213ed-0fae-468e-8e33-ac33c61a0cf3" providerId="ADAL" clId="{14F89E13-20D2-4FA2-9CF8-CD7F2292F872}" dt="2021-11-04T02:07:14.679" v="252" actId="20577"/>
          <ac:spMkLst>
            <pc:docMk/>
            <pc:sldMk cId="3614786766" sldId="425"/>
            <ac:spMk id="2" creationId="{00000000-0000-0000-0000-000000000000}"/>
          </ac:spMkLst>
        </pc:spChg>
        <pc:spChg chg="mod">
          <ac:chgData name="Beck, Paul" userId="416213ed-0fae-468e-8e33-ac33c61a0cf3" providerId="ADAL" clId="{14F89E13-20D2-4FA2-9CF8-CD7F2292F872}" dt="2021-11-04T02:09:36.644" v="279" actId="14100"/>
          <ac:spMkLst>
            <pc:docMk/>
            <pc:sldMk cId="3614786766" sldId="425"/>
            <ac:spMk id="7" creationId="{00000000-0000-0000-0000-000000000000}"/>
          </ac:spMkLst>
        </pc:spChg>
        <pc:graphicFrameChg chg="add mod">
          <ac:chgData name="Beck, Paul" userId="416213ed-0fae-468e-8e33-ac33c61a0cf3" providerId="ADAL" clId="{14F89E13-20D2-4FA2-9CF8-CD7F2292F872}" dt="2021-11-04T02:13:30.729" v="302" actId="14100"/>
          <ac:graphicFrameMkLst>
            <pc:docMk/>
            <pc:sldMk cId="3614786766" sldId="425"/>
            <ac:graphicFrameMk id="5" creationId="{68FC0668-9EAE-4ADB-89FC-BF08B96268E7}"/>
          </ac:graphicFrameMkLst>
        </pc:graphicFrameChg>
        <pc:graphicFrameChg chg="del mod">
          <ac:chgData name="Beck, Paul" userId="416213ed-0fae-468e-8e33-ac33c61a0cf3" providerId="ADAL" clId="{14F89E13-20D2-4FA2-9CF8-CD7F2292F872}" dt="2021-11-04T02:10:12.681" v="281" actId="478"/>
          <ac:graphicFrameMkLst>
            <pc:docMk/>
            <pc:sldMk cId="3614786766" sldId="425"/>
            <ac:graphicFrameMk id="6" creationId="{00000000-0000-0000-0000-000000000000}"/>
          </ac:graphicFrameMkLst>
        </pc:graphicFrameChg>
      </pc:sldChg>
      <pc:sldChg chg="modSp mod">
        <pc:chgData name="Beck, Paul" userId="416213ed-0fae-468e-8e33-ac33c61a0cf3" providerId="ADAL" clId="{14F89E13-20D2-4FA2-9CF8-CD7F2292F872}" dt="2021-11-04T02:15:08.476" v="325" actId="20577"/>
        <pc:sldMkLst>
          <pc:docMk/>
          <pc:sldMk cId="3842681719" sldId="426"/>
        </pc:sldMkLst>
        <pc:spChg chg="mod">
          <ac:chgData name="Beck, Paul" userId="416213ed-0fae-468e-8e33-ac33c61a0cf3" providerId="ADAL" clId="{14F89E13-20D2-4FA2-9CF8-CD7F2292F872}" dt="2021-11-04T02:15:08.476" v="325" actId="20577"/>
          <ac:spMkLst>
            <pc:docMk/>
            <pc:sldMk cId="3842681719" sldId="42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Grain Yield</c:v>
                </c:pt>
              </c:strCache>
            </c:strRef>
          </c:tx>
          <c:spPr>
            <a:ln w="825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-10</c:v>
                </c:pt>
                <c:pt idx="1">
                  <c:v>0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30.412800000000001</c:v>
                </c:pt>
                <c:pt idx="1">
                  <c:v>29.946399999999983</c:v>
                </c:pt>
                <c:pt idx="2">
                  <c:v>27.983999999999984</c:v>
                </c:pt>
                <c:pt idx="3">
                  <c:v>24.52559999999999</c:v>
                </c:pt>
                <c:pt idx="4">
                  <c:v>19.571200000000001</c:v>
                </c:pt>
                <c:pt idx="5">
                  <c:v>13.120800000000001</c:v>
                </c:pt>
                <c:pt idx="6">
                  <c:v>5.1743999999999986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30-470F-AED5-8417A487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86912"/>
        <c:axId val="85288832"/>
      </c:lineChart>
      <c:catAx>
        <c:axId val="8528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Days past FHS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288832"/>
        <c:crosses val="autoZero"/>
        <c:auto val="1"/>
        <c:lblAlgn val="ctr"/>
        <c:lblOffset val="100"/>
        <c:noMultiLvlLbl val="0"/>
      </c:catAx>
      <c:valAx>
        <c:axId val="8528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200" baseline="0" dirty="0"/>
                  <a:t>Grain Yield, </a:t>
                </a:r>
                <a:r>
                  <a:rPr lang="en-US" sz="2200" baseline="0" dirty="0" err="1"/>
                  <a:t>bu</a:t>
                </a:r>
                <a:r>
                  <a:rPr lang="en-US" sz="2200" baseline="0" dirty="0"/>
                  <a:t>/ac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85286912"/>
        <c:crosses val="autoZero"/>
        <c:crossBetween val="between"/>
      </c:valAx>
    </c:plotArea>
    <c:plotVisOnly val="1"/>
    <c:dispBlanksAs val="gap"/>
    <c:showDLblsOverMax val="0"/>
  </c:chart>
  <c:spPr>
    <a:solidFill>
      <a:srgbClr val="720000">
        <a:lumMod val="60000"/>
        <a:lumOff val="40000"/>
        <a:alpha val="50000"/>
      </a:srgbClr>
    </a:solidFill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2.25 ac/steer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2.09</c:v>
                </c:pt>
                <c:pt idx="1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C-475D-AD17-D6CD3F362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1.69 ac/steer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C-475D-AD17-D6CD3F362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1.12 ac/steer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C-475D-AD17-D6CD3F362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91584"/>
        <c:axId val="205692416"/>
      </c:barChart>
      <c:catAx>
        <c:axId val="2056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2416"/>
        <c:crosses val="autoZero"/>
        <c:auto val="1"/>
        <c:lblAlgn val="ctr"/>
        <c:lblOffset val="100"/>
        <c:noMultiLvlLbl val="0"/>
      </c:catAx>
      <c:valAx>
        <c:axId val="205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ADG, </a:t>
                </a:r>
                <a:r>
                  <a:rPr lang="en-US" sz="2000" dirty="0" err="1"/>
                  <a:t>lb</a:t>
                </a:r>
                <a:r>
                  <a:rPr lang="en-US" sz="2000" dirty="0"/>
                  <a:t>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2.25 ac/steer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C-475D-AD17-D6CD3F362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1.69 ac/steer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C-475D-AD17-D6CD3F362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1.12 ac/steer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Silage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C-475D-AD17-D6CD3F362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91584"/>
        <c:axId val="205692416"/>
      </c:barChart>
      <c:catAx>
        <c:axId val="2056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2416"/>
        <c:crosses val="autoZero"/>
        <c:auto val="1"/>
        <c:lblAlgn val="ctr"/>
        <c:lblOffset val="100"/>
        <c:noMultiLvlLbl val="0"/>
      </c:catAx>
      <c:valAx>
        <c:axId val="205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Gain/acre, </a:t>
                </a:r>
                <a:r>
                  <a:rPr lang="en-US" sz="2000" dirty="0" err="1"/>
                  <a:t>lbs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Gain/acre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H1</c:v>
                </c:pt>
                <c:pt idx="2">
                  <c:v>H1.5</c:v>
                </c:pt>
                <c:pt idx="3">
                  <c:v>H2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451</c:v>
                </c:pt>
                <c:pt idx="1">
                  <c:v>561</c:v>
                </c:pt>
                <c:pt idx="2">
                  <c:v>597</c:v>
                </c:pt>
                <c:pt idx="3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4-4BBA-BF03-9E5B2D4519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H1</c:v>
                </c:pt>
                <c:pt idx="2">
                  <c:v>H1.5</c:v>
                </c:pt>
                <c:pt idx="3">
                  <c:v>H2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326</c:v>
                </c:pt>
                <c:pt idx="2">
                  <c:v>636</c:v>
                </c:pt>
                <c:pt idx="3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4-4BBA-BF03-9E5B2D451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918072"/>
        <c:axId val="690919672"/>
      </c:barChart>
      <c:catAx>
        <c:axId val="69091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919672"/>
        <c:crosses val="autoZero"/>
        <c:auto val="1"/>
        <c:lblAlgn val="ctr"/>
        <c:lblOffset val="100"/>
        <c:noMultiLvlLbl val="0"/>
      </c:catAx>
      <c:valAx>
        <c:axId val="69091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91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7ECE-7185-4B92-ACE6-E793F808F2B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8F4B-EF7F-4415-BD0E-D11FDC2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FF3A8-B805-4F8E-AFEB-8ABD8EBE77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Intro slide to Batesville research on clean till planted winter annuals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2942"/>
            <a:ext cx="2602997" cy="12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E618A-BCFB-4B5E-B544-D59E624995F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62D3A-01F6-49EE-92AF-A9DDC4B613A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" y="61769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" y="6089650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69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6189663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1" y="6124066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7" y="6124066"/>
            <a:ext cx="402946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E4EB-F66F-47D3-8CEF-0C9508B71E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4C7C-97D3-45A1-8104-6B5B0402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45F7C88-186B-4355-BCB5-6632DC5F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5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FE82DB2-A3BC-42EF-8AA3-FA94BED1C4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62138" y="152400"/>
            <a:ext cx="8534400" cy="2133600"/>
          </a:xfrm>
          <a:noFill/>
          <a:ln/>
        </p:spPr>
        <p:txBody>
          <a:bodyPr/>
          <a:lstStyle/>
          <a:p>
            <a:r>
              <a:rPr lang="en-US" altLang="en-US" sz="4800" dirty="0"/>
              <a:t>Not Enough Wheat Pasture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50995BF-7532-4EEE-84AF-ACC4BF28EA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90800" y="2743200"/>
            <a:ext cx="7112000" cy="2438400"/>
          </a:xfrm>
          <a:noFill/>
          <a:ln/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altLang="en-US" sz="2800" b="1" dirty="0"/>
              <a:t>Paul A. Beck</a:t>
            </a:r>
          </a:p>
          <a:p>
            <a:r>
              <a:rPr lang="en-US" altLang="en-US" b="1" dirty="0"/>
              <a:t>Rancher’s Thursday Lunchtime Webinar Series</a:t>
            </a:r>
          </a:p>
          <a:p>
            <a:r>
              <a:rPr lang="en-US" altLang="en-US" b="1" dirty="0"/>
              <a:t>November 4,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Managing Dual Purpose Wheat Pasture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Planting date has effects on both forage and grain yield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Grazing can have both positive and negative affect on grain yield.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Key to success is removal of cattle at the first hollow stem of development in wheat</a:t>
            </a:r>
          </a:p>
        </p:txBody>
      </p:sp>
    </p:spTree>
    <p:extLst>
      <p:ext uri="{BB962C8B-B14F-4D97-AF65-F5344CB8AC3E}">
        <p14:creationId xmlns:p14="http://schemas.microsoft.com/office/powerpoint/2010/main" val="35087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Hollow Stem</a:t>
            </a:r>
          </a:p>
        </p:txBody>
      </p:sp>
      <p:pic>
        <p:nvPicPr>
          <p:cNvPr id="3" name="Picture 2" descr="First hollow St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786" y="1401831"/>
            <a:ext cx="4581525" cy="459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2210" y="6251713"/>
            <a:ext cx="546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 err="1"/>
              <a:t>Trostle</a:t>
            </a:r>
            <a:r>
              <a:rPr lang="en-US" sz="1600" dirty="0"/>
              <a:t> and Bean, 2003, Texas </a:t>
            </a:r>
            <a:r>
              <a:rPr lang="en-US" sz="1600" dirty="0" err="1"/>
              <a:t>AgriLife</a:t>
            </a:r>
            <a:r>
              <a:rPr lang="en-US" sz="1600" dirty="0"/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32602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Oklahoma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Hard red winter wheat planted on September 3-4 or September 25-26</a:t>
            </a:r>
          </a:p>
          <a:p>
            <a:pPr lvl="1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Late planting delayed steer turnout by 1 month and decreased grazing days by 24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Decreased steer gain by 88 lbs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Increased grain yield by 10 bushel/acre  (39 </a:t>
            </a:r>
            <a:r>
              <a:rPr lang="en-US" sz="2800" dirty="0" err="1">
                <a:solidFill>
                  <a:schemeClr val="bg1"/>
                </a:solidFill>
              </a:rPr>
              <a:t>vs</a:t>
            </a:r>
            <a:r>
              <a:rPr lang="en-US" sz="2800" dirty="0">
                <a:solidFill>
                  <a:schemeClr val="bg1"/>
                </a:solidFill>
              </a:rPr>
              <a:t> 49 </a:t>
            </a:r>
            <a:r>
              <a:rPr lang="en-US" sz="2800" dirty="0" err="1">
                <a:solidFill>
                  <a:schemeClr val="bg1"/>
                </a:solidFill>
              </a:rPr>
              <a:t>bu</a:t>
            </a:r>
            <a:r>
              <a:rPr lang="en-US" sz="2800" dirty="0">
                <a:solidFill>
                  <a:schemeClr val="bg1"/>
                </a:solidFill>
              </a:rPr>
              <a:t>/acre)</a:t>
            </a:r>
          </a:p>
        </p:txBody>
      </p:sp>
    </p:spTree>
    <p:extLst>
      <p:ext uri="{BB962C8B-B14F-4D97-AF65-F5344CB8AC3E}">
        <p14:creationId xmlns:p14="http://schemas.microsoft.com/office/powerpoint/2010/main" val="84936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Termination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06286"/>
          <a:ext cx="8229600" cy="4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59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Calves have been observed to lose BW for up to 2-weeks when turned out on wheat pasture.</a:t>
            </a:r>
          </a:p>
          <a:p>
            <a:pPr lvl="1"/>
            <a:r>
              <a:rPr lang="en-US" dirty="0"/>
              <a:t> Reached initial BW after 20-days</a:t>
            </a:r>
          </a:p>
          <a:p>
            <a:pPr lvl="1"/>
            <a:r>
              <a:rPr lang="en-US" dirty="0"/>
              <a:t>BW increase of only 23 pounds by 30-day</a:t>
            </a:r>
          </a:p>
          <a:p>
            <a:pPr lvl="1"/>
            <a:r>
              <a:rPr lang="en-US" dirty="0"/>
              <a:t>Steers gained 100 pounds in next 30-days</a:t>
            </a:r>
          </a:p>
          <a:p>
            <a:r>
              <a:rPr lang="en-US" dirty="0"/>
              <a:t>If pulling calves off for grain production</a:t>
            </a:r>
          </a:p>
          <a:p>
            <a:pPr lvl="1"/>
            <a:r>
              <a:rPr lang="en-US" dirty="0"/>
              <a:t>FHS of early varieties much earlier than “historic” rule of thumb or March 15</a:t>
            </a:r>
          </a:p>
          <a:p>
            <a:pPr lvl="1"/>
            <a:r>
              <a:rPr lang="en-US" dirty="0"/>
              <a:t>Delays in turnout of steers may lead to disappointing performance that does not meet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9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AD977-2D24-4D92-93C2-AB83C9B5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2" y="264116"/>
            <a:ext cx="7853916" cy="5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Stocking Rate and Supplementation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year study with short wheat pasture</a:t>
            </a:r>
          </a:p>
          <a:p>
            <a:pPr lvl="1"/>
            <a:r>
              <a:rPr lang="en-US" dirty="0"/>
              <a:t>500 to 700 pounds per acre at turnout</a:t>
            </a:r>
          </a:p>
          <a:p>
            <a:pPr lvl="1"/>
            <a:r>
              <a:rPr lang="en-US" dirty="0"/>
              <a:t>Hay offered free-choice</a:t>
            </a:r>
          </a:p>
          <a:p>
            <a:pPr lvl="2"/>
            <a:r>
              <a:rPr lang="en-US" dirty="0"/>
              <a:t>10% CP &amp; 55% TDN</a:t>
            </a:r>
          </a:p>
          <a:p>
            <a:pPr lvl="1"/>
            <a:r>
              <a:rPr lang="en-US" dirty="0"/>
              <a:t>Stocked at 2 acres per steer with no or 3.5 </a:t>
            </a:r>
            <a:r>
              <a:rPr lang="en-US" dirty="0" err="1"/>
              <a:t>lbs</a:t>
            </a:r>
            <a:r>
              <a:rPr lang="en-US" dirty="0"/>
              <a:t>/day soybean hulls</a:t>
            </a:r>
          </a:p>
          <a:p>
            <a:pPr lvl="1"/>
            <a:r>
              <a:rPr lang="en-US" dirty="0"/>
              <a:t>Stocked at 1.33 acres per steer with 3.5 or 5.25 </a:t>
            </a:r>
            <a:r>
              <a:rPr lang="en-US" dirty="0" err="1"/>
              <a:t>lbs</a:t>
            </a:r>
            <a:r>
              <a:rPr lang="en-US" dirty="0"/>
              <a:t>/day soybean hulls</a:t>
            </a:r>
          </a:p>
        </p:txBody>
      </p:sp>
    </p:spTree>
    <p:extLst>
      <p:ext uri="{BB962C8B-B14F-4D97-AF65-F5344CB8AC3E}">
        <p14:creationId xmlns:p14="http://schemas.microsoft.com/office/powerpoint/2010/main" val="246459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850" y="309563"/>
            <a:ext cx="4294188" cy="6016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9700" name="Picture 6" descr="supplem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463925" y="2727325"/>
            <a:ext cx="13858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1.80 lb/d</a:t>
            </a: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>
            <a:off x="3325814" y="3038476"/>
            <a:ext cx="554037" cy="468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948113" y="3038475"/>
            <a:ext cx="2563812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918075" y="2259013"/>
            <a:ext cx="12065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2.14 lb/d</a:t>
            </a: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5472113" y="2571750"/>
            <a:ext cx="1039812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8382000" y="3740150"/>
            <a:ext cx="13858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1.99 lb/d</a:t>
            </a: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H="1" flipV="1">
            <a:off x="8243888" y="3273426"/>
            <a:ext cx="692150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6788150" y="2103438"/>
            <a:ext cx="1316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8.8 lb F:G</a:t>
            </a:r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 flipH="1">
            <a:off x="6580189" y="2416176"/>
            <a:ext cx="415925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 flipV="1">
            <a:off x="5195889" y="3740150"/>
            <a:ext cx="1177925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8520114" y="4130675"/>
            <a:ext cx="14366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5.6 F:G/ac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3879851" y="4208463"/>
            <a:ext cx="1679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4.7 lb F:G/ac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Silage to Steers on 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Steers stocked at 2.2 acres per steer with no supplemental silage vs </a:t>
            </a:r>
          </a:p>
          <a:p>
            <a:pPr marL="0" indent="0">
              <a:buNone/>
            </a:pPr>
            <a:r>
              <a:rPr lang="en-US" dirty="0"/>
              <a:t>2.2, 1.6, or 1.1 acres per steer with free-choice access to sorghum or corn silage fed daily.</a:t>
            </a:r>
          </a:p>
          <a:p>
            <a:pPr marL="0" indent="0">
              <a:buNone/>
            </a:pPr>
            <a:r>
              <a:rPr lang="en-US" dirty="0"/>
              <a:t>(Gary Vogel, MS 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1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SR and Silage in 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310641"/>
          <a:ext cx="8229600" cy="45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50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wheat calves miller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SR and Silage in 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310641"/>
          <a:ext cx="8229600" cy="45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316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129209"/>
            <a:ext cx="7200900" cy="990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Silage Feeding on Wheat Pasture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18252" y="1106557"/>
            <a:ext cx="4177748" cy="471777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12 – 4 acre wheat fields with 2,500 </a:t>
            </a:r>
            <a:r>
              <a:rPr lang="en-US" altLang="en-US" sz="2400" dirty="0" err="1"/>
              <a:t>lbs</a:t>
            </a:r>
            <a:r>
              <a:rPr lang="en-US" altLang="en-US" sz="2400" dirty="0"/>
              <a:t> forage DM/acre</a:t>
            </a:r>
          </a:p>
          <a:p>
            <a:pPr lvl="1"/>
            <a:r>
              <a:rPr lang="en-US" altLang="en-US" sz="2200" dirty="0"/>
              <a:t>Stocked with 566 </a:t>
            </a:r>
            <a:r>
              <a:rPr lang="en-US" altLang="en-US" sz="2200" dirty="0" err="1"/>
              <a:t>lb</a:t>
            </a:r>
            <a:r>
              <a:rPr lang="en-US" altLang="en-US" sz="2200" dirty="0"/>
              <a:t> stocker steers at 1 steer/acre</a:t>
            </a:r>
          </a:p>
          <a:p>
            <a:pPr lvl="2"/>
            <a:r>
              <a:rPr lang="en-US" altLang="en-US" sz="2100" dirty="0"/>
              <a:t>2,500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forage/steer (4.4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</a:t>
            </a:r>
            <a:r>
              <a:rPr lang="en-US" altLang="en-US" sz="2100" dirty="0" err="1"/>
              <a:t>lb</a:t>
            </a:r>
            <a:r>
              <a:rPr lang="en-US" altLang="en-US" sz="2100" dirty="0"/>
              <a:t> steer bodyweight)</a:t>
            </a:r>
          </a:p>
          <a:p>
            <a:r>
              <a:rPr lang="en-US" altLang="en-US" sz="2400" dirty="0"/>
              <a:t>6 – 4 acre wheat fields with 1,800 </a:t>
            </a:r>
            <a:r>
              <a:rPr lang="en-US" altLang="en-US" sz="2400" dirty="0" err="1"/>
              <a:t>lbs</a:t>
            </a:r>
            <a:r>
              <a:rPr lang="en-US" altLang="en-US" sz="2400" dirty="0"/>
              <a:t> forage DM/acre</a:t>
            </a:r>
          </a:p>
          <a:p>
            <a:pPr lvl="1"/>
            <a:r>
              <a:rPr lang="en-US" altLang="en-US" sz="2200" dirty="0"/>
              <a:t>Stocked with 577 </a:t>
            </a:r>
            <a:r>
              <a:rPr lang="en-US" altLang="en-US" sz="2200" dirty="0" err="1"/>
              <a:t>lb</a:t>
            </a:r>
            <a:r>
              <a:rPr lang="en-US" altLang="en-US" sz="2200" dirty="0"/>
              <a:t> stocker steers at 1.5 steers/acre</a:t>
            </a:r>
          </a:p>
          <a:p>
            <a:pPr lvl="2"/>
            <a:r>
              <a:rPr lang="en-US" altLang="en-US" sz="2100" dirty="0"/>
              <a:t>1,200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forage/steer (2.1 </a:t>
            </a:r>
            <a:r>
              <a:rPr lang="en-US" altLang="en-US" sz="2100" dirty="0" err="1"/>
              <a:t>lbs</a:t>
            </a:r>
            <a:r>
              <a:rPr lang="en-US" altLang="en-US" sz="2100" dirty="0"/>
              <a:t> forage/</a:t>
            </a:r>
            <a:r>
              <a:rPr lang="en-US" altLang="en-US" sz="2100" dirty="0" err="1"/>
              <a:t>lb</a:t>
            </a:r>
            <a:r>
              <a:rPr lang="en-US" altLang="en-US" sz="2100" dirty="0"/>
              <a:t> steer bodyweight)</a:t>
            </a:r>
          </a:p>
          <a:p>
            <a:pPr lvl="2"/>
            <a:r>
              <a:rPr lang="en-US" altLang="en-US" sz="2100" dirty="0"/>
              <a:t>Fed free-choice </a:t>
            </a:r>
            <a:r>
              <a:rPr lang="en-US" altLang="en-US" sz="2100" dirty="0" err="1"/>
              <a:t>bermudagrass</a:t>
            </a:r>
            <a:r>
              <a:rPr lang="en-US" altLang="en-US" sz="2100" dirty="0"/>
              <a:t> round bale silage</a:t>
            </a:r>
          </a:p>
          <a:p>
            <a:pPr lvl="3"/>
            <a:r>
              <a:rPr lang="en-US" altLang="en-US" sz="1900" dirty="0"/>
              <a:t>49% DM, 14% CP &amp; 56% TDN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1494" y="1620010"/>
            <a:ext cx="4816628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7930"/>
            <a:ext cx="7639050" cy="7354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Silage feeding on wheat</a:t>
            </a:r>
          </a:p>
        </p:txBody>
      </p:sp>
      <p:graphicFrame>
        <p:nvGraphicFramePr>
          <p:cNvPr id="57347" name="Content Placeholder 5"/>
          <p:cNvGraphicFramePr>
            <a:graphicFrameLocks noGrp="1"/>
          </p:cNvGraphicFramePr>
          <p:nvPr>
            <p:ph idx="1"/>
          </p:nvPr>
        </p:nvGraphicFramePr>
        <p:xfrm>
          <a:off x="2444750" y="1244600"/>
          <a:ext cx="73025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7303641" imgH="4755292" progId="Excel.Chart.8">
                  <p:embed/>
                </p:oleObj>
              </mc:Choice>
              <mc:Fallback>
                <p:oleObj name="Chart" r:id="rId3" imgW="7303641" imgH="4755292" progId="Excel.Chart.8">
                  <p:embed/>
                  <p:pic>
                    <p:nvPicPr>
                      <p:cNvPr id="57347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244600"/>
                        <a:ext cx="7302500" cy="474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9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Designed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8229600" cy="1760220"/>
          </a:xfrm>
        </p:spPr>
        <p:txBody>
          <a:bodyPr>
            <a:normAutofit/>
          </a:bodyPr>
          <a:lstStyle/>
          <a:p>
            <a:r>
              <a:rPr lang="en-US" dirty="0"/>
              <a:t>Determine effects of </a:t>
            </a:r>
            <a:r>
              <a:rPr lang="en-US" i="1" dirty="0"/>
              <a:t>ad libitum </a:t>
            </a:r>
            <a:r>
              <a:rPr lang="en-US" dirty="0"/>
              <a:t>access to moderate quality bermudagrass round-bale silage and increasing stocking rate on performance of growing steers grazing wheat pasture.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7924518"/>
              </p:ext>
            </p:extLst>
          </p:nvPr>
        </p:nvGraphicFramePr>
        <p:xfrm>
          <a:off x="1630390" y="2903540"/>
          <a:ext cx="8833450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7210">
                  <a:extLst>
                    <a:ext uri="{9D8B030D-6E8A-4147-A177-3AD203B41FA5}">
                      <a16:colId xmlns:a16="http://schemas.microsoft.com/office/drawing/2014/main" val="838171667"/>
                    </a:ext>
                  </a:extLst>
                </a:gridCol>
                <a:gridCol w="1506170">
                  <a:extLst>
                    <a:ext uri="{9D8B030D-6E8A-4147-A177-3AD203B41FA5}">
                      <a16:colId xmlns:a16="http://schemas.microsoft.com/office/drawing/2014/main" val="3217011443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1602003611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444888745"/>
                    </a:ext>
                  </a:extLst>
                </a:gridCol>
                <a:gridCol w="1766690">
                  <a:extLst>
                    <a:ext uri="{9D8B030D-6E8A-4147-A177-3AD203B41FA5}">
                      <a16:colId xmlns:a16="http://schemas.microsoft.com/office/drawing/2014/main" val="2205672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H1.5x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8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Steers/acre</a:t>
                      </a:r>
                    </a:p>
                    <a:p>
                      <a:r>
                        <a:rPr lang="en-US" sz="2800" dirty="0"/>
                        <a:t>  Fall</a:t>
                      </a:r>
                    </a:p>
                    <a:p>
                      <a:r>
                        <a:rPr lang="en-US" sz="2800" dirty="0"/>
                        <a:t> 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1.0</a:t>
                      </a:r>
                    </a:p>
                    <a:p>
                      <a:pPr algn="ctr"/>
                      <a:r>
                        <a:rPr lang="en-US" sz="28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1.0</a:t>
                      </a:r>
                    </a:p>
                    <a:p>
                      <a:pPr algn="ctr"/>
                      <a:r>
                        <a:rPr lang="en-US" sz="28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1.5</a:t>
                      </a:r>
                    </a:p>
                    <a:p>
                      <a:pPr algn="ctr"/>
                      <a:r>
                        <a:rPr lang="en-US" sz="2800" dirty="0"/>
                        <a:t>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3.0</a:t>
                      </a:r>
                    </a:p>
                    <a:p>
                      <a:pPr algn="ctr"/>
                      <a:r>
                        <a:rPr lang="en-US" sz="280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6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Haylage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9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3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2642"/>
          </a:xfrm>
        </p:spPr>
        <p:txBody>
          <a:bodyPr>
            <a:normAutofit/>
          </a:bodyPr>
          <a:lstStyle/>
          <a:p>
            <a:r>
              <a:rPr lang="en-US" sz="3600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91541"/>
            <a:ext cx="8229600" cy="5139609"/>
          </a:xfrm>
        </p:spPr>
        <p:txBody>
          <a:bodyPr>
            <a:normAutofit/>
          </a:bodyPr>
          <a:lstStyle/>
          <a:p>
            <a:r>
              <a:rPr lang="en-US" dirty="0"/>
              <a:t>Cattle</a:t>
            </a:r>
          </a:p>
          <a:p>
            <a:pPr lvl="1"/>
            <a:r>
              <a:rPr lang="en-US" dirty="0"/>
              <a:t>Fall: n = 98, BW = 540 </a:t>
            </a:r>
            <a:r>
              <a:rPr lang="en-US" dirty="0" err="1"/>
              <a:t>lbs</a:t>
            </a:r>
            <a:endParaRPr lang="en-US" dirty="0"/>
          </a:p>
          <a:p>
            <a:pPr lvl="2"/>
            <a:r>
              <a:rPr lang="en-US" dirty="0"/>
              <a:t> Oct 24 to Feb 11 (110 days)</a:t>
            </a:r>
          </a:p>
          <a:p>
            <a:pPr lvl="1"/>
            <a:r>
              <a:rPr lang="en-US" dirty="0"/>
              <a:t>Spring: n = 162, BW = 620 </a:t>
            </a:r>
            <a:r>
              <a:rPr lang="en-US" dirty="0" err="1"/>
              <a:t>lbs</a:t>
            </a:r>
            <a:endParaRPr lang="en-US" dirty="0"/>
          </a:p>
          <a:p>
            <a:pPr lvl="2"/>
            <a:r>
              <a:rPr lang="en-US" dirty="0"/>
              <a:t>Control: Feb 27 to Mar 27; Apr 9 to Apr 30 (48 days)</a:t>
            </a:r>
          </a:p>
          <a:p>
            <a:pPr lvl="2"/>
            <a:r>
              <a:rPr lang="en-US" dirty="0" err="1"/>
              <a:t>Haylage</a:t>
            </a:r>
            <a:r>
              <a:rPr lang="en-US" dirty="0"/>
              <a:t>: Feb 27 to Apr 23 (55 days)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21" y="3202412"/>
            <a:ext cx="6618026" cy="35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5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Performance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51406"/>
              </p:ext>
            </p:extLst>
          </p:nvPr>
        </p:nvGraphicFramePr>
        <p:xfrm>
          <a:off x="1981200" y="1298359"/>
          <a:ext cx="822960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5394">
                  <a:extLst>
                    <a:ext uri="{9D8B030D-6E8A-4147-A177-3AD203B41FA5}">
                      <a16:colId xmlns:a16="http://schemas.microsoft.com/office/drawing/2014/main" val="1364749597"/>
                    </a:ext>
                  </a:extLst>
                </a:gridCol>
                <a:gridCol w="1093064">
                  <a:extLst>
                    <a:ext uri="{9D8B030D-6E8A-4147-A177-3AD203B41FA5}">
                      <a16:colId xmlns:a16="http://schemas.microsoft.com/office/drawing/2014/main" val="2384616456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3259002004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1033622019"/>
                    </a:ext>
                  </a:extLst>
                </a:gridCol>
                <a:gridCol w="1457048">
                  <a:extLst>
                    <a:ext uri="{9D8B030D-6E8A-4147-A177-3AD203B41FA5}">
                      <a16:colId xmlns:a16="http://schemas.microsoft.com/office/drawing/2014/main" val="3047359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H1.5x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1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7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ADG,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4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Grazing-d/acre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4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Gain/acre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3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Silage offered,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 DM/ac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1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9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ADG,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Grazing-d/acre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5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Gain/acre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2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Silage</a:t>
                      </a:r>
                      <a:r>
                        <a:rPr lang="en-US" baseline="0" dirty="0"/>
                        <a:t> offered, </a:t>
                      </a:r>
                      <a:r>
                        <a:rPr lang="en-US" baseline="0" dirty="0" err="1"/>
                        <a:t>lbs</a:t>
                      </a:r>
                      <a:r>
                        <a:rPr lang="en-US" baseline="0" dirty="0"/>
                        <a:t> DM/ac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026"/>
          </a:xfrm>
        </p:spPr>
        <p:txBody>
          <a:bodyPr>
            <a:normAutofit/>
          </a:bodyPr>
          <a:lstStyle/>
          <a:p>
            <a:r>
              <a:rPr lang="en-US" dirty="0"/>
              <a:t>Total Gain and Silage Offered/ acre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3087" y="5748290"/>
            <a:ext cx="833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dirty="0" err="1"/>
              <a:t>lbs</a:t>
            </a:r>
            <a:r>
              <a:rPr lang="en-US" dirty="0"/>
              <a:t> Silage DM/</a:t>
            </a:r>
            <a:r>
              <a:rPr lang="en-US" dirty="0" err="1"/>
              <a:t>lbs</a:t>
            </a:r>
            <a:r>
              <a:rPr lang="en-US" dirty="0"/>
              <a:t> added gain        3.0                          4.4                           3.5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C0668-9EAE-4ADB-89FC-BF08B9626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64033"/>
              </p:ext>
            </p:extLst>
          </p:nvPr>
        </p:nvGraphicFramePr>
        <p:xfrm>
          <a:off x="2032000" y="719667"/>
          <a:ext cx="8128000" cy="502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78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92" y="978765"/>
            <a:ext cx="8047608" cy="4525963"/>
          </a:xfrm>
        </p:spPr>
        <p:txBody>
          <a:bodyPr>
            <a:noAutofit/>
          </a:bodyPr>
          <a:lstStyle/>
          <a:p>
            <a:r>
              <a:rPr lang="en-US" sz="2400" dirty="0"/>
              <a:t>Stocking rate in the fall can be doubled by offering silage bales ad libitum.</a:t>
            </a:r>
          </a:p>
          <a:p>
            <a:pPr lvl="1"/>
            <a:r>
              <a:rPr lang="en-US" dirty="0"/>
              <a:t>31% decrease in ADG</a:t>
            </a:r>
          </a:p>
          <a:p>
            <a:pPr lvl="1"/>
            <a:r>
              <a:rPr lang="en-US" dirty="0"/>
              <a:t>53% increase in gain per acre</a:t>
            </a:r>
          </a:p>
          <a:p>
            <a:r>
              <a:rPr lang="en-US" sz="2400" dirty="0"/>
              <a:t>Spring ADG not impacted by silage</a:t>
            </a:r>
          </a:p>
          <a:p>
            <a:pPr lvl="1"/>
            <a:r>
              <a:rPr lang="en-US" dirty="0"/>
              <a:t>Reduced impact of grazing on stand</a:t>
            </a:r>
          </a:p>
          <a:p>
            <a:pPr lvl="1"/>
            <a:r>
              <a:rPr lang="en-US" dirty="0"/>
              <a:t>less increase in grazing days</a:t>
            </a:r>
          </a:p>
          <a:p>
            <a:pPr lvl="1"/>
            <a:r>
              <a:rPr lang="en-US" dirty="0"/>
              <a:t>Total Gain per Acre increased 51%</a:t>
            </a:r>
          </a:p>
          <a:p>
            <a:r>
              <a:rPr lang="en-US" sz="2400" dirty="0"/>
              <a:t>With stocker value of gain = </a:t>
            </a:r>
            <a:r>
              <a:rPr lang="en-US" sz="2400" dirty="0" smtClean="0"/>
              <a:t>$1.12/</a:t>
            </a:r>
            <a:r>
              <a:rPr lang="en-US" sz="2400" dirty="0" err="1" smtClean="0"/>
              <a:t>lb</a:t>
            </a:r>
            <a:endParaRPr lang="en-US" sz="2400" dirty="0"/>
          </a:p>
          <a:p>
            <a:pPr lvl="1"/>
            <a:r>
              <a:rPr lang="en-US" dirty="0"/>
              <a:t>Silage bale would need to be valued at </a:t>
            </a:r>
            <a:r>
              <a:rPr lang="en-US" smtClean="0"/>
              <a:t>$0.17/pound </a:t>
            </a:r>
            <a:r>
              <a:rPr lang="en-US" dirty="0"/>
              <a:t>to break even.</a:t>
            </a:r>
          </a:p>
        </p:txBody>
      </p:sp>
    </p:spTree>
    <p:extLst>
      <p:ext uri="{BB962C8B-B14F-4D97-AF65-F5344CB8AC3E}">
        <p14:creationId xmlns:p14="http://schemas.microsoft.com/office/powerpoint/2010/main" val="384268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08" y="128375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4848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400 lb Forage DM/acre</a:t>
            </a:r>
          </a:p>
        </p:txBody>
      </p:sp>
      <p:pic>
        <p:nvPicPr>
          <p:cNvPr id="20484" name="Content Placeholder 6" descr="wheat graz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590801"/>
            <a:ext cx="4114800" cy="3287713"/>
          </a:xfrm>
        </p:spPr>
      </p:pic>
      <p:pic>
        <p:nvPicPr>
          <p:cNvPr id="20485" name="Content Placeholder 4" descr="Perrytown rye ryegrass November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650 lb forage DM/acre</a:t>
            </a:r>
          </a:p>
        </p:txBody>
      </p:sp>
      <p:pic>
        <p:nvPicPr>
          <p:cNvPr id="21507" name="Content Placeholder 4" descr="9 Feb calves on 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9050" y="1282701"/>
            <a:ext cx="5111750" cy="3833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Content Placeholder 6" descr="Perrytown pasture Decemb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7822" y="603849"/>
            <a:ext cx="8000963" cy="60007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Setting the Correct Stocking Rate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Stocking rate is one of the management decisions with major impact on animal performance.</a:t>
            </a:r>
          </a:p>
          <a:p>
            <a:pPr eaLnBrk="1" hangingPunct="1"/>
            <a:r>
              <a:rPr lang="en-US" dirty="0"/>
              <a:t>Forage Allowance (</a:t>
            </a:r>
            <a:r>
              <a:rPr lang="en-US" dirty="0" err="1"/>
              <a:t>lbs</a:t>
            </a:r>
            <a:r>
              <a:rPr lang="en-US" dirty="0"/>
              <a:t> forage DM/</a:t>
            </a:r>
            <a:r>
              <a:rPr lang="en-US" dirty="0" err="1"/>
              <a:t>lb</a:t>
            </a:r>
            <a:r>
              <a:rPr lang="en-US" dirty="0"/>
              <a:t> calf bodyweight)</a:t>
            </a:r>
          </a:p>
          <a:p>
            <a:pPr lvl="1" eaLnBrk="1" hangingPunct="1"/>
            <a:r>
              <a:rPr lang="en-US" dirty="0"/>
              <a:t>Allows us to objectively set stocking rate for desired performance.</a:t>
            </a:r>
          </a:p>
          <a:p>
            <a:pPr lvl="1" eaLnBrk="1" hangingPunct="1"/>
            <a:r>
              <a:rPr lang="en-US" dirty="0"/>
              <a:t>Our research indicates that 2.5 to 5 </a:t>
            </a:r>
            <a:r>
              <a:rPr lang="en-US" dirty="0" err="1"/>
              <a:t>lbs</a:t>
            </a:r>
            <a:r>
              <a:rPr lang="en-US" dirty="0"/>
              <a:t> forage DM/ </a:t>
            </a:r>
            <a:r>
              <a:rPr lang="en-US" dirty="0" err="1"/>
              <a:t>lb</a:t>
            </a:r>
            <a:r>
              <a:rPr lang="en-US" dirty="0"/>
              <a:t> calf BW should allow for ADG of 2 to 2.5 </a:t>
            </a:r>
            <a:r>
              <a:rPr lang="en-US" dirty="0" err="1"/>
              <a:t>lbs</a:t>
            </a:r>
            <a:r>
              <a:rPr lang="en-US" dirty="0"/>
              <a:t>/d.</a:t>
            </a:r>
          </a:p>
          <a:p>
            <a:pPr lvl="2" eaLnBrk="1" hangingPunct="1"/>
            <a:r>
              <a:rPr lang="en-US" dirty="0"/>
              <a:t>1,000 to 2,000 </a:t>
            </a:r>
            <a:r>
              <a:rPr lang="en-US" dirty="0" err="1"/>
              <a:t>lbs</a:t>
            </a:r>
            <a:r>
              <a:rPr lang="en-US" dirty="0"/>
              <a:t> of forage DM/400 </a:t>
            </a:r>
            <a:r>
              <a:rPr lang="en-US" dirty="0" err="1"/>
              <a:t>lb</a:t>
            </a:r>
            <a:r>
              <a:rPr lang="en-US" dirty="0"/>
              <a:t> calf</a:t>
            </a:r>
          </a:p>
          <a:p>
            <a:pPr eaLnBrk="1" hangingPunct="1"/>
            <a:r>
              <a:rPr lang="en-US" dirty="0"/>
              <a:t>Need to also have 900 to 1,200 </a:t>
            </a:r>
            <a:r>
              <a:rPr lang="en-US" dirty="0" err="1"/>
              <a:t>lbs</a:t>
            </a:r>
            <a:r>
              <a:rPr lang="en-US" dirty="0"/>
              <a:t> of forage DM/acre</a:t>
            </a:r>
          </a:p>
          <a:p>
            <a:pPr eaLnBrk="1" hangingPunct="1"/>
            <a:r>
              <a:rPr lang="en-US" dirty="0"/>
              <a:t>What does this look like? 200 </a:t>
            </a:r>
            <a:r>
              <a:rPr lang="en-US" dirty="0" err="1"/>
              <a:t>lb</a:t>
            </a:r>
            <a:r>
              <a:rPr lang="en-US" dirty="0"/>
              <a:t>/acre per inch…</a:t>
            </a:r>
          </a:p>
          <a:p>
            <a:pPr lvl="1" eaLnBrk="1" hangingPunct="1"/>
            <a:r>
              <a:rPr lang="en-US" dirty="0"/>
              <a:t> 5 to 6 inches or taller.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1CE8E-6F01-4F42-AA0C-6639CB63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-28576"/>
            <a:ext cx="9182099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Managing Dual Purpose Wheat Pasture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62925"/>
              </p:ext>
            </p:extLst>
          </p:nvPr>
        </p:nvGraphicFramePr>
        <p:xfrm>
          <a:off x="1961321" y="2435087"/>
          <a:ext cx="8229600" cy="35880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00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Grain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Dual 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Stocker cattle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Gross Return,$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470,630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343,710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754,951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Direct Costs,</a:t>
                      </a:r>
                      <a:r>
                        <a:rPr lang="en-US" baseline="0" dirty="0"/>
                        <a:t> $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302,155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227,885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640,276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Indirect Costs,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52,905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Returns,$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97,348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62,921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98,676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Wheat</a:t>
                      </a:r>
                      <a:r>
                        <a:rPr lang="en-US" baseline="0" dirty="0"/>
                        <a:t> plus Cattle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$161,597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1" y="1302026"/>
            <a:ext cx="686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Compare two 1,600 acre farms in NW Texas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Bevers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2008)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Harvest all wheat as grain with no grazing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Dual purpose wheat with partial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grazeout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(500 acres)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9369E8E1F0C45A19FCC5F73428927" ma:contentTypeVersion="13" ma:contentTypeDescription="Create a new document." ma:contentTypeScope="" ma:versionID="6a3d585324b832ec5d298957d1711a9d">
  <xsd:schema xmlns:xsd="http://www.w3.org/2001/XMLSchema" xmlns:xs="http://www.w3.org/2001/XMLSchema" xmlns:p="http://schemas.microsoft.com/office/2006/metadata/properties" xmlns:ns3="ecdd1ac5-4573-4625-a9b1-1c1dac658377" xmlns:ns4="b807b9cc-04a5-46d1-8936-04fccb9ada6c" targetNamespace="http://schemas.microsoft.com/office/2006/metadata/properties" ma:root="true" ma:fieldsID="266f3138af2d9e062e494c0ec88cd361" ns3:_="" ns4:_="">
    <xsd:import namespace="ecdd1ac5-4573-4625-a9b1-1c1dac658377"/>
    <xsd:import namespace="b807b9cc-04a5-46d1-8936-04fccb9ada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d1ac5-4573-4625-a9b1-1c1dac658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7b9cc-04a5-46d1-8936-04fccb9ad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C6C0AA-B7BE-466F-BFC6-C72BA5419513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b807b9cc-04a5-46d1-8936-04fccb9ada6c"/>
    <ds:schemaRef ds:uri="http://www.w3.org/XML/1998/namespace"/>
    <ds:schemaRef ds:uri="http://schemas.microsoft.com/office/2006/documentManagement/types"/>
    <ds:schemaRef ds:uri="ecdd1ac5-4573-4625-a9b1-1c1dac65837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8E34670-4F59-4891-BBDF-1CCE727EE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6131A6-72DA-45D2-9C74-36F620E47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d1ac5-4573-4625-a9b1-1c1dac658377"/>
    <ds:schemaRef ds:uri="b807b9cc-04a5-46d1-8936-04fccb9ad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895</Words>
  <Application>Microsoft Office PowerPoint</Application>
  <PresentationFormat>Widescreen</PresentationFormat>
  <Paragraphs>190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Wingdings</vt:lpstr>
      <vt:lpstr>Office Theme</vt:lpstr>
      <vt:lpstr>Slit</vt:lpstr>
      <vt:lpstr>Chart</vt:lpstr>
      <vt:lpstr>Not Enough Wheat Pasture</vt:lpstr>
      <vt:lpstr>PowerPoint Presentation</vt:lpstr>
      <vt:lpstr>400 lb Forage DM/acre</vt:lpstr>
      <vt:lpstr>650 lb forage DM/acre</vt:lpstr>
      <vt:lpstr>PowerPoint Presentation</vt:lpstr>
      <vt:lpstr>PowerPoint Presentation</vt:lpstr>
      <vt:lpstr>Setting the Correct Stocking Rate</vt:lpstr>
      <vt:lpstr>PowerPoint Presentation</vt:lpstr>
      <vt:lpstr>Managing Dual Purpose Wheat Pasture</vt:lpstr>
      <vt:lpstr>Managing Dual Purpose Wheat Pasture</vt:lpstr>
      <vt:lpstr>First Hollow Stem</vt:lpstr>
      <vt:lpstr>Oklahoma Studies</vt:lpstr>
      <vt:lpstr>Grazing Termination</vt:lpstr>
      <vt:lpstr>Duration of Grazing</vt:lpstr>
      <vt:lpstr>PowerPoint Presentation</vt:lpstr>
      <vt:lpstr>Stocking Rate and Supplementation</vt:lpstr>
      <vt:lpstr>PowerPoint Presentation</vt:lpstr>
      <vt:lpstr>Feeding Silage to Steers on Wheat</vt:lpstr>
      <vt:lpstr>Increasing SR and Silage in OK</vt:lpstr>
      <vt:lpstr>Increasing SR and Silage in OK</vt:lpstr>
      <vt:lpstr>Silage Feeding on Wheat Pasture</vt:lpstr>
      <vt:lpstr>Silage feeding on wheat</vt:lpstr>
      <vt:lpstr>Designed Experiment</vt:lpstr>
      <vt:lpstr>Materials and Methods</vt:lpstr>
      <vt:lpstr>Animal Performance</vt:lpstr>
      <vt:lpstr>Total Gain and Silage Offered/ acre</vt:lpstr>
      <vt:lpstr>Conclusions</vt:lpstr>
      <vt:lpstr>Questions?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Preconditioning and the OQBN Program</dc:title>
  <dc:creator>Beck, Paul</dc:creator>
  <cp:lastModifiedBy>Beck, Paul</cp:lastModifiedBy>
  <cp:revision>73</cp:revision>
  <dcterms:created xsi:type="dcterms:W3CDTF">2019-08-01T22:02:47Z</dcterms:created>
  <dcterms:modified xsi:type="dcterms:W3CDTF">2021-11-04T15:30:01Z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0x0101003C19369E8E1F0C45A19FCC5F73428927</vt:lpwstr>
  </property>
</Properties>
</file>